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16769794" r:id="rId4"/>
    <p:sldId id="1676978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61" autoAdjust="0"/>
    <p:restoredTop sz="94660"/>
  </p:normalViewPr>
  <p:slideViewPr>
    <p:cSldViewPr snapToGrid="0">
      <p:cViewPr>
        <p:scale>
          <a:sx n="75" d="100"/>
          <a:sy n="75" d="100"/>
        </p:scale>
        <p:origin x="1368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F97E-CDFA-457E-8C42-0F15CEEC173C}" type="datetimeFigureOut">
              <a:rPr lang="en-AU" smtClean="0"/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8DBB7-AB06-4DD9-B661-447C5ECC105B}" type="slidenum">
              <a:rPr lang="en-AU" smtClean="0"/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\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962D2D-96A7-45B0-AA1C-2F397B70FAC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E6AEB1-CD49-4CA2-8469-C09C108F1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3" Type="http://schemas.openxmlformats.org/officeDocument/2006/relationships/vmlDrawing" Target="../drawings/vmlDrawing1.vml"/><Relationship Id="rId12" Type="http://schemas.openxmlformats.org/officeDocument/2006/relationships/image" Target="../media/image5.svg"/><Relationship Id="rId11" Type="http://schemas.openxmlformats.org/officeDocument/2006/relationships/image" Target="../media/image4.png"/><Relationship Id="rId10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Relationship Id="rId3" Type="http://schemas.openxmlformats.org/officeDocument/2006/relationships/tags" Target="../tags/tag6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tags" Target="../tags/tag8.xml"/><Relationship Id="rId4" Type="http://schemas.openxmlformats.org/officeDocument/2006/relationships/image" Target="../media/image9.emf"/><Relationship Id="rId3" Type="http://schemas.openxmlformats.org/officeDocument/2006/relationships/oleObject" Target="../embeddings/oleObject3.bin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Relationship Id="rId3" Type="http://schemas.openxmlformats.org/officeDocument/2006/relationships/tags" Target="../tags/tag9.xml"/><Relationship Id="rId2" Type="http://schemas.openxmlformats.org/officeDocument/2006/relationships/image" Target="../media/image1.png"/><Relationship Id="rId13" Type="http://schemas.openxmlformats.org/officeDocument/2006/relationships/vmlDrawing" Target="../drawings/vmlDrawing4.vml"/><Relationship Id="rId12" Type="http://schemas.openxmlformats.org/officeDocument/2006/relationships/image" Target="../media/image5.svg"/><Relationship Id="rId11" Type="http://schemas.openxmlformats.org/officeDocument/2006/relationships/image" Target="../media/image4.png"/><Relationship Id="rId10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1/4">
    <p:bg>
      <p:bgPr>
        <a:blipFill dpi="0" rotWithShape="1">
          <a:blip r:embed="rId2">
            <a:alphaModFix amt="50203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/>
          <p:cNvSpPr/>
          <p:nvPr>
            <p:custDataLst>
              <p:tags r:id="rId6"/>
            </p:custDataLst>
          </p:nvPr>
        </p:nvSpPr>
        <p:spPr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lide Number"/>
          <p:cNvSpPr>
            <a:spLocks noChangeArrowheads="1"/>
          </p:cNvSpPr>
          <p:nvPr>
            <p:custDataLst>
              <p:tags r:id="rId7"/>
            </p:custDataLst>
          </p:nvPr>
        </p:nvSpPr>
        <p:spPr bwMode="black">
          <a:xfrm>
            <a:off x="11312526" y="6498755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87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</a:fld>
            <a:endParaRPr lang="en-US" sz="900" b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2. Slide Title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3044281"/>
            <a:ext cx="2514600" cy="7694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defRPr lang="en-US" sz="3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" name="5. Source" hidden="1"/>
          <p:cNvSpPr txBox="1"/>
          <p:nvPr>
            <p:custDataLst>
              <p:tags r:id="rId9"/>
            </p:custDataLst>
          </p:nvPr>
        </p:nvSpPr>
        <p:spPr>
          <a:xfrm>
            <a:off x="554736" y="6501670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9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90204" pitchFamily="34" charset="0"/>
              </a:defRPr>
            </a:lvl2pPr>
            <a:lvl3pPr marL="516255" indent="-2876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—"/>
              <a:defRPr sz="1600">
                <a:cs typeface="Arial" panose="020B0604020202090204" pitchFamily="34" charset="0"/>
              </a:defRPr>
            </a:lvl3pPr>
            <a:lvl4pPr marL="742950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»"/>
              <a:defRPr sz="1600">
                <a:cs typeface="Arial" panose="020B060402020209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›"/>
              <a:defRPr sz="1600">
                <a:cs typeface="Arial" panose="020B060402020209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▫"/>
              <a:defRPr sz="1600">
                <a:cs typeface="Arial" panose="020B060402020209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▫"/>
              <a:defRPr sz="1600">
                <a:cs typeface="Arial" panose="020B060402020209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▫"/>
              <a:defRPr sz="1600">
                <a:cs typeface="Arial" panose="020B060402020209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▫"/>
              <a:defRPr sz="1600">
                <a:cs typeface="Arial" panose="020B0604020202090204" pitchFamily="34" charset="0"/>
              </a:defRPr>
            </a:lvl9pPr>
          </a:lstStyle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  <a:endParaRPr lang="en-US" sz="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"/>
            <a:ext cx="12192431" cy="6857759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14094" y="220748"/>
            <a:ext cx="1309141" cy="4040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60" y="365126"/>
            <a:ext cx="10515600" cy="5550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A267-A5E5-C044-8C90-79FAC6CD63F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 / divid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60" y="904607"/>
            <a:ext cx="10515600" cy="285273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1" kern="1200" dirty="0">
                <a:solidFill>
                  <a:schemeClr val="accent3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Arial" panose="020B060402020209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960" y="396261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lang="en-US" sz="25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096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496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8047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5A267-A5E5-C044-8C90-79FAC6CD63F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483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484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484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89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895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438047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5A267-A5E5-C044-8C90-79FAC6CD63F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A267-A5E5-C044-8C90-79FAC6CD63F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1"/>
            <a:ext cx="12192000" cy="6864626"/>
          </a:xfrm>
          <a:prstGeom prst="rect">
            <a:avLst/>
          </a:prstGeom>
        </p:spPr>
      </p:pic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10612207" y="224266"/>
            <a:ext cx="1138080" cy="359935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447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</a:lstStyle>
          <a:p>
            <a:fld id="{764A50D0-9039-5A48-B04F-56B102BB80BA}" type="slidenum">
              <a:rPr lang="en-US" smtClean="0"/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7654" y="274639"/>
            <a:ext cx="11047446" cy="593108"/>
          </a:xfrm>
        </p:spPr>
        <p:txBody>
          <a:bodyPr vert="horz">
            <a:normAutofit/>
          </a:bodyPr>
          <a:lstStyle>
            <a:lvl1pPr algn="l">
              <a:defRPr sz="3000" b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 panose="020B060402020209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A267-A5E5-C044-8C90-79FAC6CD63F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234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633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234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A267-A5E5-C044-8C90-79FAC6CD63F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73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38133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4733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5A267-A5E5-C044-8C90-79FAC6CD63F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#1">
    <p:bg>
      <p:bgPr>
        <a:pattFill prst="pct50">
          <a:fgClr>
            <a:schemeClr val="tx2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-20062" y="2354094"/>
            <a:ext cx="12212063" cy="1037769"/>
          </a:xfrm>
        </p:spPr>
        <p:txBody>
          <a:bodyPr anchor="b" anchorCtr="0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4"/>
          </p:nvPr>
        </p:nvSpPr>
        <p:spPr>
          <a:xfrm>
            <a:off x="7939" y="3417193"/>
            <a:ext cx="12176125" cy="5842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5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6" y="1589"/>
          <a:ext cx="1955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6" y="1589"/>
                        <a:ext cx="1955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5"/>
            </p:custDataLst>
          </p:nvPr>
        </p:nvSpPr>
        <p:spPr bwMode="auto">
          <a:xfrm>
            <a:off x="1" y="1"/>
            <a:ext cx="195447" cy="15875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Condensed" pitchFamily="50" charset="0"/>
              <a:ea typeface="Tahoma" panose="020B0604030504040204" pitchFamily="34" charset="0"/>
              <a:cs typeface="Tahoma" panose="020B0604030504040204" pitchFamily="34" charset="0"/>
              <a:sym typeface="Helvetica Condensed" pitchFamily="50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>
              <a:defRPr sz="2400">
                <a:latin typeface="Helvetica Condensed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8589434" y="6544395"/>
            <a:ext cx="3274485" cy="261610"/>
          </a:xfrm>
          <a:prstGeom prst="rect">
            <a:avLst/>
          </a:prstGeom>
        </p:spPr>
        <p:txBody>
          <a:bodyPr vert="horz" wrap="square" lIns="91434" tIns="45717" rIns="91434" bIns="45717" numCol="1" anchor="t" anchorCtr="0" compatLnSpc="1"/>
          <a:lstStyle>
            <a:defPPr>
              <a:defRPr lang="en-US"/>
            </a:defPPr>
            <a:lvl1pPr eaLnBrk="0" hangingPunct="0">
              <a:defRPr>
                <a:latin typeface="Cambria" panose="02040503050406030204" pitchFamily="18" charset="0"/>
                <a:ea typeface="Cambria" panose="02040503050406030204" pitchFamily="18" charset="0"/>
                <a:cs typeface="Arial" panose="020B0604020202090204" pitchFamily="34" charset="0"/>
              </a:defRPr>
            </a:lvl1pPr>
          </a:lstStyle>
          <a:p>
            <a:pPr lvl="0" algn="r"/>
            <a:fld id="{95990F28-EF56-40AF-B6C1-2CF755EA3890}" type="slidenum">
              <a:rPr lang="en-US" sz="1400"/>
            </a:fld>
            <a:r>
              <a:rPr lang="en-US" sz="1400"/>
              <a:t> </a:t>
            </a:r>
            <a:endParaRPr lang="en-US" sz="1400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1" y="407254"/>
            <a:ext cx="9214337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/>
          <a:srcRect t="30557" r="16143"/>
          <a:stretch>
            <a:fillRect/>
          </a:stretch>
        </p:blipFill>
        <p:spPr>
          <a:xfrm>
            <a:off x="11194946" y="3178"/>
            <a:ext cx="997054" cy="6730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1/4">
    <p:bg>
      <p:bgPr>
        <a:blipFill dpi="0" rotWithShape="1">
          <a:blip r:embed="rId2">
            <a:alphaModFix amt="50203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/>
          <p:cNvSpPr/>
          <p:nvPr>
            <p:custDataLst>
              <p:tags r:id="rId6"/>
            </p:custDataLst>
          </p:nvPr>
        </p:nvSpPr>
        <p:spPr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lide Number"/>
          <p:cNvSpPr>
            <a:spLocks noChangeArrowheads="1"/>
          </p:cNvSpPr>
          <p:nvPr>
            <p:custDataLst>
              <p:tags r:id="rId7"/>
            </p:custDataLst>
          </p:nvPr>
        </p:nvSpPr>
        <p:spPr bwMode="black">
          <a:xfrm>
            <a:off x="11312526" y="6498755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87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</a:fld>
            <a:endParaRPr lang="en-US" sz="900" b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2. Slide Title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3044281"/>
            <a:ext cx="2514600" cy="7694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defRPr lang="en-US" sz="3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" name="5. Source" hidden="1"/>
          <p:cNvSpPr txBox="1"/>
          <p:nvPr>
            <p:custDataLst>
              <p:tags r:id="rId9"/>
            </p:custDataLst>
          </p:nvPr>
        </p:nvSpPr>
        <p:spPr>
          <a:xfrm>
            <a:off x="554736" y="6501670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9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90204" pitchFamily="34" charset="0"/>
              </a:defRPr>
            </a:lvl2pPr>
            <a:lvl3pPr marL="516255" indent="-28765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—"/>
              <a:defRPr sz="1600">
                <a:cs typeface="Arial" panose="020B0604020202090204" pitchFamily="34" charset="0"/>
              </a:defRPr>
            </a:lvl3pPr>
            <a:lvl4pPr marL="742950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»"/>
              <a:defRPr sz="1600">
                <a:cs typeface="Arial" panose="020B060402020209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›"/>
              <a:defRPr sz="1600">
                <a:cs typeface="Arial" panose="020B060402020209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▫"/>
              <a:defRPr sz="1600">
                <a:cs typeface="Arial" panose="020B060402020209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▫"/>
              <a:defRPr sz="1600">
                <a:cs typeface="Arial" panose="020B060402020209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▫"/>
              <a:defRPr sz="1600">
                <a:cs typeface="Arial" panose="020B060402020209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90204" pitchFamily="34" charset="0"/>
              <a:buChar char="▫"/>
              <a:defRPr sz="1600">
                <a:cs typeface="Arial" panose="020B0604020202090204" pitchFamily="34" charset="0"/>
              </a:defRPr>
            </a:lvl9pPr>
          </a:lstStyle>
          <a:p>
            <a:r>
              <a:rPr lang="en-US" sz="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Source: …</a:t>
            </a:r>
            <a:endParaRPr lang="en-US" sz="8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"/>
            <a:ext cx="12192431" cy="6857759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214094" y="220748"/>
            <a:ext cx="1309141" cy="4040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5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1pPr>
            <a:lvl2pPr marL="304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0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914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4pPr>
            <a:lvl5pPr marL="12192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5pPr>
            <a:lvl6pPr marL="15240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6pPr>
            <a:lvl7pPr marL="18288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7pPr>
            <a:lvl8pPr marL="21336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8pPr>
            <a:lvl9pPr marL="2438400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5"/>
            </a:lvl1pPr>
            <a:lvl2pPr>
              <a:defRPr sz="1600"/>
            </a:lvl2pPr>
            <a:lvl3pPr>
              <a:defRPr sz="133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5" b="1"/>
            </a:lvl4pPr>
            <a:lvl5pPr marL="1219200" indent="0">
              <a:buNone/>
              <a:defRPr sz="1065" b="1"/>
            </a:lvl5pPr>
            <a:lvl6pPr marL="1524000" indent="0">
              <a:buNone/>
              <a:defRPr sz="1065" b="1"/>
            </a:lvl6pPr>
            <a:lvl7pPr marL="1828800" indent="0">
              <a:buNone/>
              <a:defRPr sz="1065" b="1"/>
            </a:lvl7pPr>
            <a:lvl8pPr marL="2133600" indent="0">
              <a:buNone/>
              <a:defRPr sz="1065" b="1"/>
            </a:lvl8pPr>
            <a:lvl9pPr marL="2438400" indent="0">
              <a:buNone/>
              <a:defRPr sz="106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65"/>
            </a:lvl4pPr>
            <a:lvl5pPr>
              <a:defRPr sz="1065"/>
            </a:lvl5pPr>
            <a:lvl6pPr>
              <a:defRPr sz="1065"/>
            </a:lvl6pPr>
            <a:lvl7pPr>
              <a:defRPr sz="1065"/>
            </a:lvl7pPr>
            <a:lvl8pPr>
              <a:defRPr sz="1065"/>
            </a:lvl8pPr>
            <a:lvl9pPr>
              <a:defRPr sz="10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5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5" b="1"/>
            </a:lvl4pPr>
            <a:lvl5pPr marL="1219200" indent="0">
              <a:buNone/>
              <a:defRPr sz="1065" b="1"/>
            </a:lvl5pPr>
            <a:lvl6pPr marL="1524000" indent="0">
              <a:buNone/>
              <a:defRPr sz="1065" b="1"/>
            </a:lvl6pPr>
            <a:lvl7pPr marL="1828800" indent="0">
              <a:buNone/>
              <a:defRPr sz="1065" b="1"/>
            </a:lvl7pPr>
            <a:lvl8pPr marL="2133600" indent="0">
              <a:buNone/>
              <a:defRPr sz="1065" b="1"/>
            </a:lvl8pPr>
            <a:lvl9pPr marL="2438400" indent="0">
              <a:buNone/>
              <a:defRPr sz="106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5"/>
            </a:lvl2pPr>
            <a:lvl3pPr>
              <a:defRPr sz="1200"/>
            </a:lvl3pPr>
            <a:lvl4pPr>
              <a:defRPr sz="1065"/>
            </a:lvl4pPr>
            <a:lvl5pPr>
              <a:defRPr sz="1065"/>
            </a:lvl5pPr>
            <a:lvl6pPr>
              <a:defRPr sz="1065"/>
            </a:lvl6pPr>
            <a:lvl7pPr>
              <a:defRPr sz="1065"/>
            </a:lvl7pPr>
            <a:lvl8pPr>
              <a:defRPr sz="1065"/>
            </a:lvl8pPr>
            <a:lvl9pPr>
              <a:defRPr sz="10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5"/>
            </a:lvl1pPr>
            <a:lvl2pPr>
              <a:defRPr sz="1865"/>
            </a:lvl2pPr>
            <a:lvl3pPr>
              <a:defRPr sz="1600"/>
            </a:lvl3pPr>
            <a:lvl4pPr>
              <a:defRPr sz="1335"/>
            </a:lvl4pPr>
            <a:lvl5pPr>
              <a:defRPr sz="1335"/>
            </a:lvl5pPr>
            <a:lvl6pPr>
              <a:defRPr sz="1335"/>
            </a:lvl6pPr>
            <a:lvl7pPr>
              <a:defRPr sz="1335"/>
            </a:lvl7pPr>
            <a:lvl8pPr>
              <a:defRPr sz="1335"/>
            </a:lvl8pPr>
            <a:lvl9pPr>
              <a:defRPr sz="13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5"/>
            </a:lvl1pPr>
            <a:lvl2pPr marL="304800" indent="0">
              <a:buNone/>
              <a:defRPr sz="1865"/>
            </a:lvl2pPr>
            <a:lvl3pPr marL="609600" indent="0">
              <a:buNone/>
              <a:defRPr sz="1600"/>
            </a:lvl3pPr>
            <a:lvl4pPr marL="914400" indent="0">
              <a:buNone/>
              <a:defRPr sz="1335"/>
            </a:lvl4pPr>
            <a:lvl5pPr marL="1219200" indent="0">
              <a:buNone/>
              <a:defRPr sz="1335"/>
            </a:lvl5pPr>
            <a:lvl6pPr marL="1524000" indent="0">
              <a:buNone/>
              <a:defRPr sz="1335"/>
            </a:lvl6pPr>
            <a:lvl7pPr marL="1828800" indent="0">
              <a:buNone/>
              <a:defRPr sz="1335"/>
            </a:lvl7pPr>
            <a:lvl8pPr marL="2133600" indent="0">
              <a:buNone/>
              <a:defRPr sz="1335"/>
            </a:lvl8pPr>
            <a:lvl9pPr marL="2438400" indent="0">
              <a:buNone/>
              <a:defRPr sz="133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5"/>
            </a:lvl1pPr>
            <a:lvl2pPr marL="304800" indent="0">
              <a:buNone/>
              <a:defRPr sz="800"/>
            </a:lvl2pPr>
            <a:lvl3pPr marL="609600" indent="0">
              <a:buNone/>
              <a:defRPr sz="665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5" Type="http://schemas.openxmlformats.org/officeDocument/2006/relationships/image" Target="../media/image8.png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609600" rtl="0" eaLnBrk="1" latinLnBrk="0" hangingPunct="1">
        <a:spcBef>
          <a:spcPct val="0"/>
        </a:spcBef>
        <a:buNone/>
        <a:defRPr sz="29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096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1pPr>
      <a:lvl2pPr marL="495300" indent="-190500" algn="l" defTabSz="609600" rtl="0" eaLnBrk="1" latinLnBrk="0" hangingPunct="1">
        <a:spcBef>
          <a:spcPct val="20000"/>
        </a:spcBef>
        <a:buFont typeface="Arial" panose="020B0604020202090204" pitchFamily="34" charset="0"/>
        <a:buChar char="–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spcBef>
          <a:spcPct val="20000"/>
        </a:spcBef>
        <a:buFont typeface="Arial" panose="020B0604020202090204" pitchFamily="34" charset="0"/>
        <a:buChar char="–"/>
        <a:defRPr sz="1335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spcBef>
          <a:spcPct val="20000"/>
        </a:spcBef>
        <a:buFont typeface="Arial" panose="020B0604020202090204" pitchFamily="34" charset="0"/>
        <a:buChar char="»"/>
        <a:defRPr sz="1335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0" indent="-152400" algn="l" defTabSz="6096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spcBef>
          <a:spcPct val="20000"/>
        </a:spcBef>
        <a:buFont typeface="Arial" panose="020B0604020202090204" pitchFamily="34" charset="0"/>
        <a:buChar char="•"/>
        <a:defRPr sz="1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/>
          <p:cNvPicPr>
            <a:picLocks noChangeAspect="1"/>
          </p:cNvPicPr>
          <p:nvPr/>
        </p:nvPicPr>
        <p:blipFill>
          <a:blip r:embed="rId14">
            <a:alphaModFix amt="29000"/>
          </a:blip>
          <a:stretch>
            <a:fillRect/>
          </a:stretch>
        </p:blipFill>
        <p:spPr>
          <a:xfrm>
            <a:off x="0" y="1"/>
            <a:ext cx="12192000" cy="686462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960" y="357989"/>
            <a:ext cx="10515600" cy="595574"/>
          </a:xfrm>
          <a:prstGeom prst="rect">
            <a:avLst/>
          </a:prstGeom>
        </p:spPr>
        <p:txBody>
          <a:bodyPr vert="horz" lIns="0" tIns="0" rIns="9000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96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8047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5A267-A5E5-C044-8C90-79FAC6CD63FE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 cstate="screen"/>
          <a:srcRect/>
          <a:stretch>
            <a:fillRect/>
          </a:stretch>
        </p:blipFill>
        <p:spPr>
          <a:xfrm>
            <a:off x="10612207" y="224266"/>
            <a:ext cx="1138080" cy="3599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 smtClean="0">
          <a:solidFill>
            <a:schemeClr val="accent6"/>
          </a:solidFill>
          <a:latin typeface="Calibri" panose="020F0502020204030204" pitchFamily="34" charset="0"/>
          <a:ea typeface="+mj-ea"/>
          <a:cs typeface="Calibri" panose="020F0502020204030204" pitchFamily="34" charset="0"/>
          <a:sym typeface="Arial" panose="020B060402020209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png"/><Relationship Id="rId3" Type="http://schemas.openxmlformats.org/officeDocument/2006/relationships/tags" Target="../tags/tag1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Newborn Crying: What It Means and How to Handle It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63"/>
          <a:stretch>
            <a:fillRect/>
          </a:stretch>
        </p:blipFill>
        <p:spPr bwMode="auto">
          <a:xfrm>
            <a:off x="434340" y="2079625"/>
            <a:ext cx="3245485" cy="210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/>
          <p:cNvSpPr>
            <a:spLocks noGrp="1"/>
          </p:cNvSpPr>
          <p:nvPr/>
        </p:nvSpPr>
        <p:spPr>
          <a:xfrm>
            <a:off x="434622" y="280948"/>
            <a:ext cx="9347200" cy="97117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defRPr lang="en-US" sz="4945" b="1" i="0" dirty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609600"/>
            <a:r>
              <a:rPr lang="en-US" altLang="zh-CN" sz="4000" dirty="0">
                <a:latin typeface="Calibri" panose="020F0502020204030204"/>
                <a:ea typeface="等线" panose="02010600030101010101" pitchFamily="2" charset="-122"/>
              </a:rPr>
              <a:t>AI for Healthcare: Smart Solutions for Newborn Well-being</a:t>
            </a:r>
            <a:endParaRPr lang="en-US" sz="4000" dirty="0">
              <a:latin typeface="Calibri" panose="020F050202020403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34340" y="4448175"/>
            <a:ext cx="31286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One </a:t>
            </a:r>
            <a:r>
              <a:rPr lang="en-US" b="1" dirty="0">
                <a:solidFill>
                  <a:srgbClr val="000000"/>
                </a:solidFill>
                <a:latin typeface="Calibri" panose="020F0502020204030204"/>
                <a:sym typeface="+mn-ea"/>
              </a:rPr>
              <a:t>universal challenge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for young parents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/>
                <a:ea typeface="等线" panose="02010600030101010101" pitchFamily="2" charset="-122"/>
                <a:sym typeface="+mn-ea"/>
              </a:rPr>
              <a:t>worldwide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is understanding their baby's cries.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  <a:p>
            <a:endParaRPr lang="en-US"/>
          </a:p>
        </p:txBody>
      </p:sp>
      <p:pic>
        <p:nvPicPr>
          <p:cNvPr id="9" name="Picture 8" descr="WechatIMG2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103755"/>
            <a:ext cx="3742055" cy="210502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924300" y="4448175"/>
            <a:ext cx="37420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Misinterpreting cries can lead to </a:t>
            </a:r>
            <a:r>
              <a:rPr lang="en-US" b="1" dirty="0">
                <a:solidFill>
                  <a:srgbClr val="000000"/>
                </a:solidFill>
                <a:latin typeface="Calibri" panose="020F0502020204030204"/>
                <a:sym typeface="+mn-ea"/>
              </a:rPr>
              <a:t>stress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 for parents and </a:t>
            </a:r>
            <a:r>
              <a:rPr lang="en-US" b="1" dirty="0">
                <a:solidFill>
                  <a:srgbClr val="000000"/>
                </a:solidFill>
                <a:latin typeface="Calibri" panose="020F0502020204030204"/>
                <a:sym typeface="+mn-ea"/>
              </a:rPr>
              <a:t>delayed care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for babies, impacting </a:t>
            </a:r>
            <a:r>
              <a:rPr lang="en-US" b="1" dirty="0">
                <a:solidFill>
                  <a:srgbClr val="000000"/>
                </a:solidFill>
                <a:latin typeface="Calibri" panose="020F0502020204030204"/>
                <a:sym typeface="+mn-ea"/>
              </a:rPr>
              <a:t>long-term health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alibri" panose="020F0502020204030204"/>
                <a:sym typeface="+mn-ea"/>
              </a:rPr>
              <a:t> bonding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.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8027670" y="4448175"/>
            <a:ext cx="37382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With </a:t>
            </a:r>
            <a:r>
              <a:rPr lang="en-US" b="1" dirty="0">
                <a:solidFill>
                  <a:srgbClr val="000000"/>
                </a:solidFill>
                <a:latin typeface="Calibri" panose="020F0502020204030204"/>
                <a:sym typeface="+mn-ea"/>
              </a:rPr>
              <a:t>130+ millions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sym typeface="+mn-ea"/>
              </a:rPr>
              <a:t>babies born annually, the need for an tools for help babies and young parents is urgent.</a:t>
            </a:r>
            <a:endParaRPr lang="en-US" dirty="0">
              <a:solidFill>
                <a:srgbClr val="000000"/>
              </a:solidFill>
              <a:latin typeface="Calibri" panose="020F0502020204030204"/>
            </a:endParaRPr>
          </a:p>
          <a:p>
            <a:endParaRPr lang="en-US"/>
          </a:p>
        </p:txBody>
      </p:sp>
      <p:pic>
        <p:nvPicPr>
          <p:cNvPr id="6" name="Picture 5" descr="MicrosoftTeams-image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830" y="2103755"/>
            <a:ext cx="385508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1"/>
          <p:cNvSpPr txBox="1"/>
          <p:nvPr/>
        </p:nvSpPr>
        <p:spPr>
          <a:xfrm>
            <a:off x="713740" y="2616200"/>
            <a:ext cx="3792855" cy="3526155"/>
          </a:xfrm>
          <a:prstGeom prst="rect">
            <a:avLst/>
          </a:prstGeom>
          <a:noFill/>
        </p:spPr>
        <p:txBody>
          <a:bodyPr wrap="square" lIns="60960" tIns="30480" rIns="60960" bIns="3048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" indent="-3048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 pitchFamily="34" charset="0"/>
              <a:buChar char="•"/>
              <a:defRPr/>
            </a:pPr>
            <a:r>
              <a:rPr lang="en-US" sz="1865" dirty="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Seamless on iOS &amp; Android</a:t>
            </a:r>
            <a:endParaRPr lang="en-US"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04800" indent="-3048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 pitchFamily="34" charset="0"/>
              <a:buChar char="•"/>
              <a:defRPr/>
            </a:pPr>
            <a:endParaRPr lang="en-US"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04800" indent="-3048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 pitchFamily="34" charset="0"/>
              <a:buChar char="•"/>
              <a:defRPr/>
            </a:pPr>
            <a:r>
              <a:rPr lang="en-US" sz="1865" dirty="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Install in 5 seconds </a:t>
            </a:r>
            <a:endParaRPr lang="en-US"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04800" indent="-3048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 pitchFamily="34" charset="0"/>
              <a:buChar char="•"/>
              <a:defRPr/>
            </a:pPr>
            <a:endParaRPr lang="en-US"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04800" indent="-3048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 pitchFamily="34" charset="0"/>
              <a:buChar char="•"/>
              <a:defRPr/>
            </a:pPr>
            <a:r>
              <a:rPr lang="en-US" sz="1865" dirty="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Get results in 3 seconds </a:t>
            </a:r>
            <a:endParaRPr lang="en-US"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04800" indent="-3048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 pitchFamily="34" charset="0"/>
              <a:buChar char="•"/>
              <a:defRPr/>
            </a:pPr>
            <a:endParaRPr lang="en-US"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04800" indent="-3048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 pitchFamily="34" charset="0"/>
              <a:buChar char="•"/>
              <a:defRPr/>
            </a:pPr>
            <a:r>
              <a:rPr lang="en-US" sz="1865" dirty="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Achieve over 90% accuracy</a:t>
            </a:r>
            <a:endParaRPr lang="en-US"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04800" indent="-3048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 pitchFamily="34" charset="0"/>
              <a:buChar char="•"/>
              <a:defRPr/>
            </a:pPr>
            <a:endParaRPr lang="en-US"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304800" indent="-3048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 pitchFamily="34" charset="0"/>
              <a:buChar char="•"/>
              <a:defRPr/>
            </a:pPr>
            <a:r>
              <a:rPr lang="en-US" sz="1865" dirty="0">
                <a:solidFill>
                  <a:prstClr val="black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Able to learn novel reason from more data</a:t>
            </a:r>
            <a:endParaRPr lang="en-US" sz="1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228600" indent="-228600" defTabSz="609600">
              <a:spcAft>
                <a:spcPts val="265"/>
              </a:spcAft>
              <a:buClr>
                <a:srgbClr val="4FC1E0"/>
              </a:buClr>
              <a:buSzPct val="150000"/>
              <a:buFont typeface="Arial" panose="020B0604020202090204"/>
              <a:buChar char="•"/>
              <a:defRPr/>
            </a:pPr>
            <a:endParaRPr lang="en-US" sz="1865" dirty="0">
              <a:solidFill>
                <a:prstClr val="black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Box 23"/>
          <p:cNvSpPr txBox="1"/>
          <p:nvPr/>
        </p:nvSpPr>
        <p:spPr>
          <a:xfrm>
            <a:off x="640080" y="381000"/>
            <a:ext cx="619950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00">
              <a:lnSpc>
                <a:spcPts val="4480"/>
              </a:lnSpc>
            </a:pPr>
            <a:r>
              <a:rPr lang="en-US" sz="4000" b="1" dirty="0">
                <a:solidFill>
                  <a:srgbClr val="1F497D"/>
                </a:solidFill>
                <a:latin typeface="Calibri" panose="020F0502020204030204"/>
                <a:cs typeface="Calibri" panose="020F0502020204030204" pitchFamily="34" charset="0"/>
                <a:sym typeface="Calibri" panose="020F0502020204030204" pitchFamily="34" charset="0"/>
              </a:rPr>
              <a:t>Letting Baby Talk To You</a:t>
            </a:r>
            <a:endParaRPr lang="en-US" sz="4000" b="1" dirty="0">
              <a:solidFill>
                <a:srgbClr val="1F497D"/>
              </a:solidFill>
              <a:latin typeface="Calibri" panose="020F0502020204030204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8378" y="1462318"/>
            <a:ext cx="432123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600"/>
            <a:r>
              <a:rPr lang="en-AU" sz="2665" b="1" dirty="0">
                <a:solidFill>
                  <a:prstClr val="black"/>
                </a:solidFill>
                <a:latin typeface="Calibri" panose="020F0502020204030204"/>
              </a:rPr>
              <a:t>Smart, Fast, Accessible</a:t>
            </a:r>
            <a:endParaRPr lang="en-AU" sz="2665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My Movi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49190" y="1996440"/>
            <a:ext cx="6845300" cy="39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THINKCELLSHAPEDONOTDELETE" val="tYG_9mniplMrafceMpP.Qwg"/>
</p:tagLst>
</file>

<file path=ppt/tags/tag11.xml><?xml version="1.0" encoding="utf-8"?>
<p:tagLst xmlns:p="http://schemas.openxmlformats.org/presentationml/2006/main">
  <p:tag name="SHAPENAME" val="Slide Number"/>
</p:tagLst>
</file>

<file path=ppt/tags/tag12.xml><?xml version="1.0" encoding="utf-8"?>
<p:tagLst xmlns:p="http://schemas.openxmlformats.org/presentationml/2006/main">
  <p:tag name="SHAPENAME" val="2. Slide Title"/>
</p:tagLst>
</file>

<file path=ppt/tags/tag13.xml><?xml version="1.0" encoding="utf-8"?>
<p:tagLst xmlns:p="http://schemas.openxmlformats.org/presentationml/2006/main">
  <p:tag name="SHAPENAME" val="5. Source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THINKCELLSHAPEDONOTDELETE" val="tYG_9mniplMrafceMpP.Qwg"/>
</p:tagLst>
</file>

<file path=ppt/tags/tag3.xml><?xml version="1.0" encoding="utf-8"?>
<p:tagLst xmlns:p="http://schemas.openxmlformats.org/presentationml/2006/main">
  <p:tag name="SHAPENAME" val="Slide Number"/>
</p:tagLst>
</file>

<file path=ppt/tags/tag4.xml><?xml version="1.0" encoding="utf-8"?>
<p:tagLst xmlns:p="http://schemas.openxmlformats.org/presentationml/2006/main">
  <p:tag name="SHAPENAME" val="2. Slide Title"/>
</p:tagLst>
</file>

<file path=ppt/tags/tag5.xml><?xml version="1.0" encoding="utf-8"?>
<p:tagLst xmlns:p="http://schemas.openxmlformats.org/presentationml/2006/main">
  <p:tag name="SHAPENAME" val="5. Source"/>
</p:tagLst>
</file>

<file path=ppt/tags/tag6.xml><?xml version="1.0" encoding="utf-8"?>
<p:tagLst xmlns:p="http://schemas.openxmlformats.org/presentationml/2006/main">
  <p:tag name="THINKCELLSHAPEDONOTDELETE" val="thinkcellActiveDocDoNotDelete"/>
</p:tagLst>
</file>

<file path=ppt/tags/tag7.xml><?xml version="1.0" encoding="utf-8"?>
<p:tagLst xmlns:p="http://schemas.openxmlformats.org/presentationml/2006/main">
  <p:tag name="THINKCELLSHAPEDONOTDELETE" val="thinkcellActiveDocDoNotDelete"/>
</p:tagLst>
</file>

<file path=ppt/tags/tag8.xml><?xml version="1.0" encoding="utf-8"?>
<p:tagLst xmlns:p="http://schemas.openxmlformats.org/presentationml/2006/main">
  <p:tag name="THINKCELLSHAPEDONOTDELETE" val="tnFVrJKxkqYMOSF.DoJ_A8A"/>
</p:tagLst>
</file>

<file path=ppt/tags/tag9.xml><?xml version="1.0" encoding="utf-8"?>
<p:tagLst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BZUAI DECK THEME- SLIDES">
  <a:themeElements>
    <a:clrScheme name="MBZUA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0069F"/>
      </a:accent1>
      <a:accent2>
        <a:srgbClr val="4EC3E0"/>
      </a:accent2>
      <a:accent3>
        <a:srgbClr val="002454"/>
      </a:accent3>
      <a:accent4>
        <a:srgbClr val="FDDA24"/>
      </a:accent4>
      <a:accent5>
        <a:srgbClr val="A7A3E0"/>
      </a:accent5>
      <a:accent6>
        <a:srgbClr val="5B6770"/>
      </a:accent6>
      <a:hlink>
        <a:srgbClr val="0563C1"/>
      </a:hlink>
      <a:folHlink>
        <a:srgbClr val="F8485E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WPS Presentation</Application>
  <PresentationFormat>Widescreen</PresentationFormat>
  <Paragraphs>26</Paragraphs>
  <Slides>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Helvetica Neue</vt:lpstr>
      <vt:lpstr>Segoe UI</vt:lpstr>
      <vt:lpstr>苹方-简</vt:lpstr>
      <vt:lpstr>Helvetica Condensed</vt:lpstr>
      <vt:lpstr>Tahoma</vt:lpstr>
      <vt:lpstr>Cambria</vt:lpstr>
      <vt:lpstr>Calibri</vt:lpstr>
      <vt:lpstr>等线</vt:lpstr>
      <vt:lpstr>Arial</vt:lpstr>
      <vt:lpstr>微软雅黑</vt:lpstr>
      <vt:lpstr>汉仪旗黑</vt:lpstr>
      <vt:lpstr>宋体</vt:lpstr>
      <vt:lpstr>Arial Unicode MS</vt:lpstr>
      <vt:lpstr>汉仪中等线KW</vt:lpstr>
      <vt:lpstr>1_Office Theme</vt:lpstr>
      <vt:lpstr>MBZUAI DECK THEME- SLIDES</vt:lpstr>
      <vt:lpstr>TCLayout.ActiveDocument.1</vt:lpstr>
      <vt:lpstr>TCLayout.ActiveDocument.1</vt:lpstr>
      <vt:lpstr>TCLayout.ActiveDocument.1</vt:lpstr>
      <vt:lpstr>TCLayout.ActiveDocument.1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Yao</dc:creator>
  <cp:lastModifiedBy>付铭昊</cp:lastModifiedBy>
  <cp:revision>4</cp:revision>
  <dcterms:created xsi:type="dcterms:W3CDTF">2023-11-15T19:26:57Z</dcterms:created>
  <dcterms:modified xsi:type="dcterms:W3CDTF">2023-11-15T19:26:57Z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4396BB306B02FC323F32456566C82A78_42</vt:lpwstr>
  </property>
  <property fmtid="{D5CDD505-2E9C-101B-9397-08002B2CF9AE}" pid="3" name="KSOProductBuildVer">
    <vt:lpwstr>1033-6.3.0.8471</vt:lpwstr>
  </property>
</Properties>
</file>